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Prusina" initials="LP" lastIdx="7" clrIdx="0">
    <p:extLst>
      <p:ext uri="{19B8F6BF-5375-455C-9EA6-DF929625EA0E}">
        <p15:presenceInfo xmlns:p15="http://schemas.microsoft.com/office/powerpoint/2012/main" userId="S-1-5-21-2783102432-1383533843-1537749594-64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A438"/>
    <a:srgbClr val="D4A130"/>
    <a:srgbClr val="009900"/>
    <a:srgbClr val="CC6600"/>
    <a:srgbClr val="EFD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6AB224-9733-4FD7-9679-2BDBC947D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BCB76D2-B343-4F42-88B4-1287A0D77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E38E37-D8C9-4259-BEDE-BD01EBB18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18.09.2024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1872CE-C96B-4524-9B0B-E34F13BCF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0FE5F0-B3DE-465C-8526-3BE952B7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7632906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9A9F7-3929-4DE0-A162-EDA53FA70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4934F87-1EBD-4DB6-871A-C4EE0475C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297751-80ED-443E-AFB7-D8703B792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18.09.2024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CFEA36-A3EA-4ED0-97B3-9D9EC420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41EBD6-6E9C-41C2-907B-C6D3CB49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716722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C75FC42-101E-4C49-8BE7-FA909CC05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1095FF-B452-4188-8895-C139C96F6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9BCE46-F95E-405C-95BC-1668297A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18.09.2024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EF4DD2-E20B-44CE-A7F1-3986145FD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B0620A-9D6E-4ACD-A57D-3A9DF6B4E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0356585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BD140F-92F7-4321-B546-33C552DF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8F8DE0-A205-4147-BDC8-20D1A8861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03B1F9-8F28-44FA-86E9-9ED1C5DE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18.09.2024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0F77E1-C37D-4DDD-B254-54779C01A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398335-2070-4E6E-8FFB-20C0AE85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032582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FDCB1-13DF-44BB-913A-46356BAE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639B8C-5C58-4CA4-8230-34F619AEE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BB4258-CD45-4EF2-91AA-38E3A7B8A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18.09.2024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903105-54D3-4173-B4F4-14F2DEA4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39623B-3090-484C-AFDB-B8E789056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719869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E977F-BFD1-4786-9F48-CD56F1079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D75C22-89C9-4B9C-93C4-21C567F75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637A47-5745-474C-A0A4-C26AB3D0E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8C185F-CBF2-417E-A6A2-B7D3A46B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18.09.2024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14984F-A7B7-4602-8BAD-8D33CD65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3184A05-E778-4ACE-95C9-CBDCF0C2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353234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6AAC5-9D62-4FFD-87D2-AD603519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A7E7B1-9AC5-46B3-8106-4484D55E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B92A29-DD12-4DD3-B3E0-4A6D81D4C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B9511EF-FA4B-45FC-AD6C-885943150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A55808F-58DA-4C8C-A2DB-D10BDFFA4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5D2762E-2AE7-45AB-A56E-1FE7B8C07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18.09.2024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FC360AB-74E3-4348-B880-3C93F03E8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4932E2E-E025-4C2F-95C9-A5C2BA0DF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916711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4823C9-729C-4DD1-84E6-1F84C7ECA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5C16B3-CBB6-442A-AA0C-0A4DFD65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18.09.2024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6D34038-0D8E-458A-BA40-00884976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FAD33C-0F67-4F07-B153-74A7F6924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224037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26A8CBF-3003-497D-828E-8BE30C7FD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18.09.2024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47D5E71-6515-4B9A-B887-ED4CA510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7439C5-9AAD-4738-87FC-67CA1F18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7188577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9ED384-D741-404D-8D97-AEFED75A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515BA7-B13B-4ABD-9B2B-38F257122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4BC84B6-162A-4A58-BBEC-FE987AD8E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ECF7936-DAC5-412C-9146-226B6C084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18.09.2024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2268B87-9CF0-41CA-86BC-B278A035E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23BDDBD-7EE5-4073-A8F3-C5B0E31B7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3763972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1558FC-D9EE-4A80-BB24-BE14FCCBC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D8078F3-440D-4A9F-8369-E1F062D97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EEBDFD5-DB3B-4BB7-9E47-68A49EA15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875236-6695-4355-9A89-2C964FF29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18.09.2024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EE083-ACC5-4566-88C5-CD0FCF4E9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333FB7B-DEFC-45B3-82FC-B3CB63A5E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799423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438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E099DFD-0D6C-49BA-98EF-5EBBCDD7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8A967B-96A1-4684-B8ED-DA9DB25A5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F2455A-2DD2-4361-B86A-42943F51C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A27BD-57D0-4576-B586-76AE8C26424F}" type="datetimeFigureOut">
              <a:rPr lang="de-AT" smtClean="0"/>
              <a:t>18.09.2024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6B2852-1E90-4165-A7A0-D5F6DEECD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663212-B1A6-4904-B87D-93717D787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621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4A2AE2C-F188-4DA0-91F6-89A9AC360D8F}"/>
              </a:ext>
            </a:extLst>
          </p:cNvPr>
          <p:cNvSpPr/>
          <p:nvPr/>
        </p:nvSpPr>
        <p:spPr>
          <a:xfrm>
            <a:off x="0" y="0"/>
            <a:ext cx="4204010" cy="6858000"/>
          </a:xfrm>
          <a:prstGeom prst="rect">
            <a:avLst/>
          </a:prstGeom>
          <a:solidFill>
            <a:srgbClr val="D6A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rgbClr val="D6A437"/>
                </a:solidFill>
              </a:rPr>
              <a:t>Sternsingen</a:t>
            </a:r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D8F826-E07D-4299-9371-06A37444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3141130"/>
            <a:ext cx="3163230" cy="1225919"/>
          </a:xfrm>
        </p:spPr>
        <p:txBody>
          <a:bodyPr>
            <a:norm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NimbusSanLCon" pitchFamily="2" charset="0"/>
              </a:rPr>
              <a:t>Königliche Power</a:t>
            </a:r>
            <a:br>
              <a:rPr lang="de-DE" sz="2800" dirty="0">
                <a:solidFill>
                  <a:schemeClr val="bg1"/>
                </a:solidFill>
                <a:latin typeface="NimbusSanLCon" pitchFamily="2" charset="0"/>
              </a:rPr>
            </a:br>
            <a:r>
              <a:rPr lang="de-DE" sz="2800" dirty="0">
                <a:solidFill>
                  <a:schemeClr val="bg1"/>
                </a:solidFill>
                <a:latin typeface="NimbusSanLCon" pitchFamily="2" charset="0"/>
              </a:rPr>
              <a:t>für eine gerechte Welt</a:t>
            </a:r>
            <a:endParaRPr lang="de-AT" sz="2800" dirty="0">
              <a:solidFill>
                <a:schemeClr val="bg1"/>
              </a:solidFill>
              <a:latin typeface="NimbusSanLCon" pitchFamily="2" charset="0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46B77B4-6821-491B-8F50-D7072F158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72" y="972277"/>
            <a:ext cx="5878972" cy="4952633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CB7A866-AECE-4759-A565-5D52BC87B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 r="22570"/>
          <a:stretch/>
        </p:blipFill>
        <p:spPr>
          <a:xfrm>
            <a:off x="56552" y="2451408"/>
            <a:ext cx="3797537" cy="9971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7D6BC91-35C1-4301-9707-4E905E87AC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1F536EB-63B1-4161-8247-E4738746B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3" y="6197906"/>
            <a:ext cx="2410973" cy="4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1202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3623BB-AAB6-4944-8416-FCDB12C3E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411" y="1136708"/>
            <a:ext cx="10697177" cy="125018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Im Stall zu </a:t>
            </a:r>
            <a:r>
              <a:rPr lang="de-AT" sz="2400" b="1" dirty="0">
                <a:solidFill>
                  <a:srgbClr val="009900"/>
                </a:solidFill>
                <a:latin typeface="NimbusSanLCon" pitchFamily="2" charset="0"/>
              </a:rPr>
              <a:t>BETHLEHEM</a:t>
            </a:r>
            <a:r>
              <a:rPr lang="de-AT" sz="2400" dirty="0">
                <a:latin typeface="NimbusSanLCon" pitchFamily="2" charset="0"/>
              </a:rPr>
              <a:t> bringen sie dem neu geborenen Jesuskind königliche Geschenke: Gold, Weihrauch und Myrrhe. Was wollen sie mit diesen wertvollen Geschenken sagen? </a:t>
            </a:r>
            <a:endParaRPr lang="de-AT" sz="24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519FE0C-C64D-45C8-ABD4-81DCF43C71EC}"/>
              </a:ext>
            </a:extLst>
          </p:cNvPr>
          <p:cNvSpPr txBox="1"/>
          <p:nvPr/>
        </p:nvSpPr>
        <p:spPr>
          <a:xfrm>
            <a:off x="7181507" y="3429000"/>
            <a:ext cx="41730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AT" sz="2400" dirty="0">
                <a:latin typeface="NimbusSanLCon" pitchFamily="2" charset="0"/>
              </a:rPr>
              <a:t>Dass Jesus für uns alle sehr wichtig ist und unser Leben heil macht.</a:t>
            </a:r>
          </a:p>
          <a:p>
            <a:endParaRPr lang="de-AT" sz="2000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15AC72B0-AA92-4135-8640-9765337BEBDC}"/>
              </a:ext>
            </a:extLst>
          </p:cNvPr>
          <p:cNvGrpSpPr/>
          <p:nvPr/>
        </p:nvGrpSpPr>
        <p:grpSpPr>
          <a:xfrm>
            <a:off x="1266035" y="2490785"/>
            <a:ext cx="5490728" cy="3260502"/>
            <a:chOff x="939889" y="2355106"/>
            <a:chExt cx="5980223" cy="3536706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D70F29D2-F9E1-494F-8A60-818F844E6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514" y="2616617"/>
              <a:ext cx="5827749" cy="32751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3F06673B-A8E6-448D-9171-854556233391}"/>
                </a:ext>
              </a:extLst>
            </p:cNvPr>
            <p:cNvGrpSpPr/>
            <p:nvPr/>
          </p:nvGrpSpPr>
          <p:grpSpPr>
            <a:xfrm rot="1926428">
              <a:off x="6732704" y="2381189"/>
              <a:ext cx="187408" cy="409337"/>
              <a:chOff x="8827750" y="710242"/>
              <a:chExt cx="1211194" cy="2183540"/>
            </a:xfrm>
          </p:grpSpPr>
          <p:sp>
            <p:nvSpPr>
              <p:cNvPr id="7" name="Gleichschenkliges Dreieck 6">
                <a:extLst>
                  <a:ext uri="{FF2B5EF4-FFF2-40B4-BE49-F238E27FC236}">
                    <a16:creationId xmlns:a16="http://schemas.microsoft.com/office/drawing/2014/main" id="{9D76ABD7-0DA0-4F3C-B70E-260483F4105D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DC187C1E-E79A-4BEB-A6E2-F2B9BEBDF5A7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83BE9631-6AA0-4466-B0BF-1B7FF94D887B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F4EDED0E-8385-44DA-840E-C6DF5EE36D6E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1" name="Ellipse 10">
                  <a:extLst>
                    <a:ext uri="{FF2B5EF4-FFF2-40B4-BE49-F238E27FC236}">
                      <a16:creationId xmlns:a16="http://schemas.microsoft.com/office/drawing/2014/main" id="{8169111C-CDA7-4980-A56C-650F44A9F108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6C072BFC-FD0A-446E-BEF5-863DA59E963F}"/>
                </a:ext>
              </a:extLst>
            </p:cNvPr>
            <p:cNvGrpSpPr/>
            <p:nvPr/>
          </p:nvGrpSpPr>
          <p:grpSpPr>
            <a:xfrm rot="19780109">
              <a:off x="939889" y="2355106"/>
              <a:ext cx="187408" cy="409337"/>
              <a:chOff x="8827750" y="710242"/>
              <a:chExt cx="1211194" cy="2183540"/>
            </a:xfrm>
          </p:grpSpPr>
          <p:sp>
            <p:nvSpPr>
              <p:cNvPr id="13" name="Gleichschenkliges Dreieck 12">
                <a:extLst>
                  <a:ext uri="{FF2B5EF4-FFF2-40B4-BE49-F238E27FC236}">
                    <a16:creationId xmlns:a16="http://schemas.microsoft.com/office/drawing/2014/main" id="{B35EA7B2-2CD8-4CAF-AAD7-480EBFDEBA75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CDADAD98-7893-4DBA-9B2C-6F3F144F8181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FB680FAA-12AA-4A2E-8FF9-6CF5957E2D6F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5C1FC5FE-C8E7-4C7B-800C-9DD58A4574ED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" name="Ellipse 16">
                  <a:extLst>
                    <a:ext uri="{FF2B5EF4-FFF2-40B4-BE49-F238E27FC236}">
                      <a16:creationId xmlns:a16="http://schemas.microsoft.com/office/drawing/2014/main" id="{46BEF573-2186-4170-B3EC-52A1520C3A42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AC00E608-547C-4683-A3E0-39C3FE1357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DC8E19E-5567-4909-BCD0-ED8B32974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A9A2E10-E25F-4D7C-B2F0-C210ED5394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1579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3A639E-B9C8-44CC-8395-C705225D6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563" y="2183527"/>
            <a:ext cx="6258339" cy="249094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Auch in unseren Tagen bringen die „Heiligen Drei Könige“ etwas sehr Wichtiges, nämlich die weihnachtliche Botschaft vom „</a:t>
            </a:r>
            <a:r>
              <a:rPr lang="de-AT" b="1" dirty="0">
                <a:solidFill>
                  <a:srgbClr val="D4A130"/>
                </a:solidFill>
                <a:latin typeface="NimbusSanLCon" pitchFamily="2" charset="0"/>
              </a:rPr>
              <a:t>F _ _ _ _ _ </a:t>
            </a:r>
            <a:r>
              <a:rPr lang="de-AT" dirty="0">
                <a:solidFill>
                  <a:srgbClr val="D4A130"/>
                </a:solidFill>
                <a:latin typeface="NimbusSanLCon" pitchFamily="2" charset="0"/>
              </a:rPr>
              <a:t> </a:t>
            </a:r>
            <a:r>
              <a:rPr lang="de-AT" sz="2400" dirty="0">
                <a:latin typeface="NimbusSanLCon" pitchFamily="2" charset="0"/>
              </a:rPr>
              <a:t>den Menschen auf Erden“.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BC11C9-E012-444B-AEA5-244FC7CB6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498" y="1664232"/>
            <a:ext cx="3548939" cy="352953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71D66C1-79BD-40D2-8146-21C68991D7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5FE6A65-5571-4EB6-B581-C685F6D97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36A6616-7298-47A0-8B4B-C61B43AEF9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8661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5B9B4E-3DBC-430A-9F43-7B9063B1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0927" y="2425954"/>
            <a:ext cx="4806301" cy="23439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Viele Menschen im Land warten schon darauf, dass Caspar, Melchior und Balthasar die </a:t>
            </a:r>
            <a:r>
              <a:rPr lang="de-AT" sz="2400" b="1" dirty="0" err="1">
                <a:solidFill>
                  <a:srgbClr val="009900"/>
                </a:solidFill>
                <a:latin typeface="NimbusSanLCon" pitchFamily="2" charset="0"/>
              </a:rPr>
              <a:t>FRIEDEN</a:t>
            </a:r>
            <a:r>
              <a:rPr lang="de-AT" sz="2400" dirty="0" err="1">
                <a:latin typeface="NimbusSanLCon" pitchFamily="2" charset="0"/>
              </a:rPr>
              <a:t>sbotschaft</a:t>
            </a:r>
            <a:r>
              <a:rPr lang="de-AT" sz="2400" dirty="0">
                <a:latin typeface="NimbusSanLCon" pitchFamily="2" charset="0"/>
              </a:rPr>
              <a:t> und den Segen für das neue Jahr bringen. </a:t>
            </a:r>
          </a:p>
          <a:p>
            <a:endParaRPr lang="de-AT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A37D14C-90A6-4A4C-958F-DBDCA4768430}"/>
              </a:ext>
            </a:extLst>
          </p:cNvPr>
          <p:cNvGrpSpPr/>
          <p:nvPr/>
        </p:nvGrpSpPr>
        <p:grpSpPr>
          <a:xfrm>
            <a:off x="829423" y="1516223"/>
            <a:ext cx="5266577" cy="3825554"/>
            <a:chOff x="562919" y="1662672"/>
            <a:chExt cx="5266577" cy="382555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DBD60BBB-C9FF-4B04-856D-52187D7F5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987" b="5893"/>
            <a:stretch/>
          </p:blipFill>
          <p:spPr>
            <a:xfrm>
              <a:off x="578268" y="2000501"/>
              <a:ext cx="5139930" cy="3487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FB40F643-B5E0-45FE-ADD8-E0B0F1542A92}"/>
                </a:ext>
              </a:extLst>
            </p:cNvPr>
            <p:cNvGrpSpPr/>
            <p:nvPr/>
          </p:nvGrpSpPr>
          <p:grpSpPr>
            <a:xfrm rot="1926428">
              <a:off x="5642088" y="1691080"/>
              <a:ext cx="187408" cy="409337"/>
              <a:chOff x="8827750" y="710242"/>
              <a:chExt cx="1211194" cy="2183540"/>
            </a:xfrm>
          </p:grpSpPr>
          <p:sp>
            <p:nvSpPr>
              <p:cNvPr id="7" name="Gleichschenkliges Dreieck 6">
                <a:extLst>
                  <a:ext uri="{FF2B5EF4-FFF2-40B4-BE49-F238E27FC236}">
                    <a16:creationId xmlns:a16="http://schemas.microsoft.com/office/drawing/2014/main" id="{62529FC8-F85C-4224-BDCD-F83BC574DF4F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E122699C-E2D5-46AA-87E3-D0F1F5B91A80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841937E1-2F7A-44E2-8786-BC9CA5E61E73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5201C4EB-F4AA-4220-AFC9-41EBCEAF78EB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1" name="Ellipse 10">
                  <a:extLst>
                    <a:ext uri="{FF2B5EF4-FFF2-40B4-BE49-F238E27FC236}">
                      <a16:creationId xmlns:a16="http://schemas.microsoft.com/office/drawing/2014/main" id="{2E52E9B4-4566-44C1-A876-F6C37F809F4B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5A89E7D8-E2F8-451A-BEA5-52AFBD6BE155}"/>
                </a:ext>
              </a:extLst>
            </p:cNvPr>
            <p:cNvGrpSpPr/>
            <p:nvPr/>
          </p:nvGrpSpPr>
          <p:grpSpPr>
            <a:xfrm rot="19959590">
              <a:off x="562919" y="1662672"/>
              <a:ext cx="187408" cy="409337"/>
              <a:chOff x="8827750" y="710242"/>
              <a:chExt cx="1211194" cy="2183540"/>
            </a:xfrm>
          </p:grpSpPr>
          <p:sp>
            <p:nvSpPr>
              <p:cNvPr id="14" name="Gleichschenkliges Dreieck 13">
                <a:extLst>
                  <a:ext uri="{FF2B5EF4-FFF2-40B4-BE49-F238E27FC236}">
                    <a16:creationId xmlns:a16="http://schemas.microsoft.com/office/drawing/2014/main" id="{B2B69AC5-C0C2-4A58-B572-E28D132E66C7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3B377A57-20DE-4494-815B-9CE29B4C3055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6" name="Ellipse 15">
                  <a:extLst>
                    <a:ext uri="{FF2B5EF4-FFF2-40B4-BE49-F238E27FC236}">
                      <a16:creationId xmlns:a16="http://schemas.microsoft.com/office/drawing/2014/main" id="{9365F096-226B-4EDF-82C1-45018E200CD2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B822EAA4-A6CB-48D3-A19E-38D004717530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8" name="Ellipse 17">
                  <a:extLst>
                    <a:ext uri="{FF2B5EF4-FFF2-40B4-BE49-F238E27FC236}">
                      <a16:creationId xmlns:a16="http://schemas.microsoft.com/office/drawing/2014/main" id="{8D21EC00-506C-4243-8331-D837B54F1E7C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E5122976-E25A-4F97-9D34-287C1946B3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8C2E3FC-A3B6-4C8F-82BE-A90AE476C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48011F3-2C52-4E15-8CDA-AFFF179582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9761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BEC947-B2E1-4F91-A5DD-1CFAAEB10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013" y="1678609"/>
            <a:ext cx="5598307" cy="350078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Der Segensspruch auf den Türen, das C+M+B, bedeutet „</a:t>
            </a:r>
            <a:r>
              <a:rPr lang="de-AT" sz="2400" b="1" dirty="0">
                <a:latin typeface="NimbusSanLCon" pitchFamily="2" charset="0"/>
              </a:rPr>
              <a:t>C</a:t>
            </a:r>
            <a:r>
              <a:rPr lang="de-AT" sz="2400" dirty="0">
                <a:latin typeface="NimbusSanLCon" pitchFamily="2" charset="0"/>
              </a:rPr>
              <a:t>hristus </a:t>
            </a:r>
            <a:r>
              <a:rPr lang="de-AT" sz="2400" b="1" dirty="0" err="1">
                <a:latin typeface="NimbusSanLCon" pitchFamily="2" charset="0"/>
              </a:rPr>
              <a:t>m</a:t>
            </a:r>
            <a:r>
              <a:rPr lang="de-AT" sz="2400" dirty="0" err="1">
                <a:latin typeface="NimbusSanLCon" pitchFamily="2" charset="0"/>
              </a:rPr>
              <a:t>ansionem</a:t>
            </a:r>
            <a:r>
              <a:rPr lang="de-AT" sz="2400" dirty="0">
                <a:latin typeface="NimbusSanLCon" pitchFamily="2" charset="0"/>
              </a:rPr>
              <a:t> </a:t>
            </a:r>
            <a:r>
              <a:rPr lang="de-AT" sz="2400" b="1" dirty="0" err="1">
                <a:latin typeface="NimbusSanLCon" pitchFamily="2" charset="0"/>
              </a:rPr>
              <a:t>b</a:t>
            </a:r>
            <a:r>
              <a:rPr lang="de-AT" sz="2400" dirty="0" err="1">
                <a:latin typeface="NimbusSanLCon" pitchFamily="2" charset="0"/>
              </a:rPr>
              <a:t>enedicat</a:t>
            </a:r>
            <a:r>
              <a:rPr lang="de-AT" sz="2400" dirty="0">
                <a:latin typeface="NimbusSanLCon" pitchFamily="2" charset="0"/>
              </a:rPr>
              <a:t>“, aus dem Lateinischen übersetzt „Christus segne dieses Haus“. Dieser Segen wünscht den Menschen im neuen Jahr Frieden, Glück und Gesundheit.</a:t>
            </a:r>
          </a:p>
          <a:p>
            <a:endParaRPr lang="de-AT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646BD07-7E16-458D-81B6-85A47FCD8565}"/>
              </a:ext>
            </a:extLst>
          </p:cNvPr>
          <p:cNvGrpSpPr/>
          <p:nvPr/>
        </p:nvGrpSpPr>
        <p:grpSpPr>
          <a:xfrm>
            <a:off x="7322466" y="1056253"/>
            <a:ext cx="3551600" cy="4745493"/>
            <a:chOff x="7064618" y="783045"/>
            <a:chExt cx="3551600" cy="4745493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4D937A2-3E7C-44B9-A0A7-8DF20B494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64" y="1003545"/>
              <a:ext cx="3393745" cy="45249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14C8EEFC-113F-42E6-B4FD-111A073AA71A}"/>
                </a:ext>
              </a:extLst>
            </p:cNvPr>
            <p:cNvGrpSpPr/>
            <p:nvPr/>
          </p:nvGrpSpPr>
          <p:grpSpPr>
            <a:xfrm rot="1926428">
              <a:off x="10428810" y="783045"/>
              <a:ext cx="187408" cy="409337"/>
              <a:chOff x="8827750" y="710242"/>
              <a:chExt cx="1211194" cy="2183540"/>
            </a:xfrm>
          </p:grpSpPr>
          <p:sp>
            <p:nvSpPr>
              <p:cNvPr id="7" name="Gleichschenkliges Dreieck 6">
                <a:extLst>
                  <a:ext uri="{FF2B5EF4-FFF2-40B4-BE49-F238E27FC236}">
                    <a16:creationId xmlns:a16="http://schemas.microsoft.com/office/drawing/2014/main" id="{DBB63401-1795-4F09-B31F-A87DEB6191F7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2509AAEB-EB89-487E-B36D-BA5FBF05947C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44B9AB05-4EE6-4907-8536-72E8442D6004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042BA161-95B0-4844-8608-97F9176EA0F7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1" name="Ellipse 10">
                  <a:extLst>
                    <a:ext uri="{FF2B5EF4-FFF2-40B4-BE49-F238E27FC236}">
                      <a16:creationId xmlns:a16="http://schemas.microsoft.com/office/drawing/2014/main" id="{3C499D32-41B1-4772-AE9A-2BC3DEEC3012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F9FFA1F0-BEB2-45A1-A0F3-42A0D3AEF683}"/>
                </a:ext>
              </a:extLst>
            </p:cNvPr>
            <p:cNvGrpSpPr/>
            <p:nvPr/>
          </p:nvGrpSpPr>
          <p:grpSpPr>
            <a:xfrm rot="19704174">
              <a:off x="7064618" y="785007"/>
              <a:ext cx="187408" cy="409337"/>
              <a:chOff x="8827750" y="710242"/>
              <a:chExt cx="1211194" cy="2183540"/>
            </a:xfrm>
          </p:grpSpPr>
          <p:sp>
            <p:nvSpPr>
              <p:cNvPr id="13" name="Gleichschenkliges Dreieck 12">
                <a:extLst>
                  <a:ext uri="{FF2B5EF4-FFF2-40B4-BE49-F238E27FC236}">
                    <a16:creationId xmlns:a16="http://schemas.microsoft.com/office/drawing/2014/main" id="{049415F3-53DB-4C9D-807B-4CED48ECF730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33202F20-F4CF-4DDD-93A5-D4720CC56701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2D1606DA-9D41-41CF-A9A6-41EEED4F434F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31854031-30A3-494D-B442-2AB4F00A0BC9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" name="Ellipse 16">
                  <a:extLst>
                    <a:ext uri="{FF2B5EF4-FFF2-40B4-BE49-F238E27FC236}">
                      <a16:creationId xmlns:a16="http://schemas.microsoft.com/office/drawing/2014/main" id="{A1B42553-0DB2-4FB4-BD31-F36146C9F85C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A7CCC57B-DB27-43B3-B1B0-CBEDEDAA0D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728541F-3F7D-4C28-8557-A04999789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EC676A-EAEC-47B9-AB86-85F8B58CA9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0961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03BDB1-A9F6-4365-9B47-F7CE700CA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389" y="2052419"/>
            <a:ext cx="6956756" cy="2753161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dirty="0">
                <a:latin typeface="NimbusSanLCon" pitchFamily="2" charset="0"/>
              </a:rPr>
              <a:t>Sternsingen strahlt aber auch weit in die Welt hinaus. Die Spenden sind lebenswichtig für viele Menschen in Afrika, Asien und Lateinamerika, die in Armut leben.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AT" dirty="0">
                <a:latin typeface="NimbusSanLCon" pitchFamily="2" charset="0"/>
              </a:rPr>
              <a:t>Ihr leistet damit großartige </a:t>
            </a:r>
            <a:r>
              <a:rPr lang="de-AT" sz="3000" b="1" dirty="0">
                <a:solidFill>
                  <a:srgbClr val="D4A130"/>
                </a:solidFill>
                <a:latin typeface="NimbusSanLCon" pitchFamily="2" charset="0"/>
              </a:rPr>
              <a:t>H</a:t>
            </a:r>
            <a:r>
              <a:rPr lang="de-AT" sz="3000" dirty="0">
                <a:solidFill>
                  <a:srgbClr val="D4A130"/>
                </a:solidFill>
                <a:latin typeface="NimbusSanLCon" pitchFamily="2" charset="0"/>
              </a:rPr>
              <a:t> _ _ _ _ </a:t>
            </a:r>
            <a:r>
              <a:rPr lang="de-AT" sz="2600" dirty="0">
                <a:latin typeface="NimbusSanLCon" pitchFamily="2" charset="0"/>
              </a:rPr>
              <a:t>.</a:t>
            </a:r>
            <a:endParaRPr lang="de-AT" sz="2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DF3C3D-F62F-4442-9640-09FC97128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0558">
            <a:off x="7155753" y="-646289"/>
            <a:ext cx="5773339" cy="502874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D41AD6B-CF01-4E33-B572-00AB384BF8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E8E0AD7-521B-4B47-8AB2-7A34E9149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5C65AF4-181E-44CF-87D5-78DBB4A96F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2730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E09BEC-9847-4A4A-B6FA-3173E18B5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730" y="1805858"/>
            <a:ext cx="4715648" cy="357046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de-AT" dirty="0">
                <a:latin typeface="NimbusSanLCon" pitchFamily="2" charset="0"/>
              </a:rPr>
              <a:t>Mit dem Geld, das ihr gemeinsam in ganz Österreich sammelt, werden jährlich rund 500 Hilfsprojekte unterstützt. So werden Straßenkinder wie </a:t>
            </a:r>
            <a:r>
              <a:rPr lang="de-AT" b="1" dirty="0">
                <a:latin typeface="NimbusSanLCon" pitchFamily="2" charset="0"/>
              </a:rPr>
              <a:t>Rose</a:t>
            </a:r>
            <a:r>
              <a:rPr lang="de-AT" dirty="0">
                <a:latin typeface="NimbusSanLCon" pitchFamily="2" charset="0"/>
              </a:rPr>
              <a:t> in Kenia betreut und sie können eine Schule besuchen. </a:t>
            </a:r>
          </a:p>
          <a:p>
            <a:endParaRPr lang="de-AT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463B9DA-7159-4864-BF5D-E0A99A910D28}"/>
              </a:ext>
            </a:extLst>
          </p:cNvPr>
          <p:cNvGrpSpPr/>
          <p:nvPr/>
        </p:nvGrpSpPr>
        <p:grpSpPr>
          <a:xfrm>
            <a:off x="656623" y="1677515"/>
            <a:ext cx="5359749" cy="3698807"/>
            <a:chOff x="5676232" y="2731355"/>
            <a:chExt cx="5359749" cy="3698807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1FC4102E-F4B8-4CC1-BBF5-CF2665885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9937" y="3001162"/>
              <a:ext cx="5144158" cy="342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6754AECA-8B04-40FE-B2D6-FA8F69B4F8FC}"/>
                </a:ext>
              </a:extLst>
            </p:cNvPr>
            <p:cNvGrpSpPr/>
            <p:nvPr/>
          </p:nvGrpSpPr>
          <p:grpSpPr>
            <a:xfrm rot="19704174">
              <a:off x="5676232" y="2799591"/>
              <a:ext cx="187408" cy="409337"/>
              <a:chOff x="8827750" y="710242"/>
              <a:chExt cx="1211194" cy="2183540"/>
            </a:xfrm>
          </p:grpSpPr>
          <p:sp>
            <p:nvSpPr>
              <p:cNvPr id="7" name="Gleichschenkliges Dreieck 6">
                <a:extLst>
                  <a:ext uri="{FF2B5EF4-FFF2-40B4-BE49-F238E27FC236}">
                    <a16:creationId xmlns:a16="http://schemas.microsoft.com/office/drawing/2014/main" id="{111D0B10-E084-4E68-9794-F6FF105C2105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5BFF5C55-8483-4687-809F-65D0149F16D8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ED927538-57AC-4C72-9C7A-F982CC712650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1A079438-2E7B-4862-9C68-0C683E27DF5E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1" name="Ellipse 10">
                  <a:extLst>
                    <a:ext uri="{FF2B5EF4-FFF2-40B4-BE49-F238E27FC236}">
                      <a16:creationId xmlns:a16="http://schemas.microsoft.com/office/drawing/2014/main" id="{529A5F70-4228-437D-8724-866AC40A6885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C2C693B5-6CE3-4E68-81AF-32CF8724AAE5}"/>
                </a:ext>
              </a:extLst>
            </p:cNvPr>
            <p:cNvGrpSpPr/>
            <p:nvPr/>
          </p:nvGrpSpPr>
          <p:grpSpPr>
            <a:xfrm rot="2523577">
              <a:off x="10848573" y="2731355"/>
              <a:ext cx="187408" cy="409337"/>
              <a:chOff x="8827750" y="710242"/>
              <a:chExt cx="1211194" cy="2183540"/>
            </a:xfrm>
          </p:grpSpPr>
          <p:sp>
            <p:nvSpPr>
              <p:cNvPr id="13" name="Gleichschenkliges Dreieck 12">
                <a:extLst>
                  <a:ext uri="{FF2B5EF4-FFF2-40B4-BE49-F238E27FC236}">
                    <a16:creationId xmlns:a16="http://schemas.microsoft.com/office/drawing/2014/main" id="{428D4701-F76F-4445-B00F-5A00F53BB7C5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AED56B5D-6245-49F7-BE7D-EF71FA407AB4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048B5B07-6F4F-4BA7-96E9-F2571C99568D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5FA487A0-9C9A-45EA-9B9D-99621449DDF8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" name="Ellipse 16">
                  <a:extLst>
                    <a:ext uri="{FF2B5EF4-FFF2-40B4-BE49-F238E27FC236}">
                      <a16:creationId xmlns:a16="http://schemas.microsoft.com/office/drawing/2014/main" id="{127E4E3C-FF35-4222-B7E9-D4171007E624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F8CE32F0-27A0-4892-ABFF-A980E5E51846}"/>
              </a:ext>
            </a:extLst>
          </p:cNvPr>
          <p:cNvSpPr txBox="1"/>
          <p:nvPr/>
        </p:nvSpPr>
        <p:spPr>
          <a:xfrm>
            <a:off x="660678" y="1089489"/>
            <a:ext cx="31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>
                <a:latin typeface="NimbusSanLCon" pitchFamily="2" charset="0"/>
              </a:rPr>
              <a:t>Sternsingen bringt </a:t>
            </a:r>
            <a:r>
              <a:rPr lang="de-AT" sz="2400" b="1" dirty="0">
                <a:solidFill>
                  <a:srgbClr val="009900"/>
                </a:solidFill>
                <a:latin typeface="NimbusSanLCon" pitchFamily="2" charset="0"/>
              </a:rPr>
              <a:t>HILFE</a:t>
            </a:r>
            <a:r>
              <a:rPr lang="de-AT" sz="2400" b="1" dirty="0">
                <a:latin typeface="NimbusSanLCon" pitchFamily="2" charset="0"/>
              </a:rPr>
              <a:t>.</a:t>
            </a:r>
            <a:endParaRPr lang="de-AT" sz="2400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09ACC08-10DB-4411-8F15-727417CF7C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2A255EBC-6567-4B9F-A986-EC1DE10F1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07A5E08-1136-4BA6-BDF4-64290FA16C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5173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E67F3C-5D51-49B8-9DAB-1C202D92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698" y="2491178"/>
            <a:ext cx="5856673" cy="187564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de-AT" sz="2400" b="1" dirty="0" err="1">
                <a:latin typeface="NimbusSanLCon" pitchFamily="2" charset="0"/>
              </a:rPr>
              <a:t>Niruta</a:t>
            </a:r>
            <a:r>
              <a:rPr lang="de-AT" sz="2400" dirty="0">
                <a:latin typeface="NimbusSanLCon" pitchFamily="2" charset="0"/>
              </a:rPr>
              <a:t> aus Nepal hat sich mit unserer Hilfe ein neues Leben aufbauen können. Sie gestaltet und verkauft T-Shirts mit unterschiedlichen Mustern.</a:t>
            </a:r>
          </a:p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F45933-30AF-418D-9CA9-E7411C15A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33" y="1276445"/>
            <a:ext cx="3158014" cy="4305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750B2E1-2084-4F43-9584-393EBEF574C0}"/>
              </a:ext>
            </a:extLst>
          </p:cNvPr>
          <p:cNvGrpSpPr/>
          <p:nvPr/>
        </p:nvGrpSpPr>
        <p:grpSpPr>
          <a:xfrm rot="1926428">
            <a:off x="10403042" y="1071776"/>
            <a:ext cx="187408" cy="409337"/>
            <a:chOff x="8827750" y="710242"/>
            <a:chExt cx="1211194" cy="2183540"/>
          </a:xfrm>
        </p:grpSpPr>
        <p:sp>
          <p:nvSpPr>
            <p:cNvPr id="7" name="Gleichschenkliges Dreieck 6">
              <a:extLst>
                <a:ext uri="{FF2B5EF4-FFF2-40B4-BE49-F238E27FC236}">
                  <a16:creationId xmlns:a16="http://schemas.microsoft.com/office/drawing/2014/main" id="{98B1F23C-6DB7-431B-AC74-019CC2C4B4B1}"/>
                </a:ext>
              </a:extLst>
            </p:cNvPr>
            <p:cNvSpPr/>
            <p:nvPr/>
          </p:nvSpPr>
          <p:spPr>
            <a:xfrm rot="10800000">
              <a:off x="9403141" y="1823739"/>
              <a:ext cx="45719" cy="107004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5F29BC1-634D-43EA-AD27-F57F80F629D7}"/>
                </a:ext>
              </a:extLst>
            </p:cNvPr>
            <p:cNvGrpSpPr/>
            <p:nvPr/>
          </p:nvGrpSpPr>
          <p:grpSpPr>
            <a:xfrm>
              <a:off x="8827750" y="710242"/>
              <a:ext cx="1211194" cy="1429111"/>
              <a:chOff x="7407512" y="720702"/>
              <a:chExt cx="1211194" cy="1429111"/>
            </a:xfrm>
          </p:grpSpPr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7B62EA9-E863-4C21-A09E-12D1FC400A9C}"/>
                  </a:ext>
                </a:extLst>
              </p:cNvPr>
              <p:cNvSpPr/>
              <p:nvPr/>
            </p:nvSpPr>
            <p:spPr>
              <a:xfrm>
                <a:off x="7422204" y="1692613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11F6B262-591B-4F1B-8332-D5E0C0579342}"/>
                  </a:ext>
                </a:extLst>
              </p:cNvPr>
              <p:cNvSpPr/>
              <p:nvPr/>
            </p:nvSpPr>
            <p:spPr>
              <a:xfrm>
                <a:off x="7621621" y="1040860"/>
                <a:ext cx="797668" cy="933856"/>
              </a:xfrm>
              <a:prstGeom prst="rect">
                <a:avLst/>
              </a:prstGeom>
              <a:solidFill>
                <a:srgbClr val="D6A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84F196B6-725A-48DB-A875-D8282DB9B7D4}"/>
                  </a:ext>
                </a:extLst>
              </p:cNvPr>
              <p:cNvSpPr/>
              <p:nvPr/>
            </p:nvSpPr>
            <p:spPr>
              <a:xfrm>
                <a:off x="7407512" y="720702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51142DE-24F4-4465-BF53-0D431DC4C13C}"/>
              </a:ext>
            </a:extLst>
          </p:cNvPr>
          <p:cNvGrpSpPr/>
          <p:nvPr/>
        </p:nvGrpSpPr>
        <p:grpSpPr>
          <a:xfrm rot="19270115">
            <a:off x="7245028" y="1028226"/>
            <a:ext cx="187408" cy="409337"/>
            <a:chOff x="8827750" y="710242"/>
            <a:chExt cx="1211194" cy="2183540"/>
          </a:xfrm>
        </p:grpSpPr>
        <p:sp>
          <p:nvSpPr>
            <p:cNvPr id="13" name="Gleichschenkliges Dreieck 12">
              <a:extLst>
                <a:ext uri="{FF2B5EF4-FFF2-40B4-BE49-F238E27FC236}">
                  <a16:creationId xmlns:a16="http://schemas.microsoft.com/office/drawing/2014/main" id="{68ECDD61-A682-4891-9FB4-19C3C071EAB8}"/>
                </a:ext>
              </a:extLst>
            </p:cNvPr>
            <p:cNvSpPr/>
            <p:nvPr/>
          </p:nvSpPr>
          <p:spPr>
            <a:xfrm rot="10800000">
              <a:off x="9403141" y="1823739"/>
              <a:ext cx="45719" cy="107004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EC65B6F8-B807-4418-A662-FCB553467D2A}"/>
                </a:ext>
              </a:extLst>
            </p:cNvPr>
            <p:cNvGrpSpPr/>
            <p:nvPr/>
          </p:nvGrpSpPr>
          <p:grpSpPr>
            <a:xfrm>
              <a:off x="8827750" y="710242"/>
              <a:ext cx="1211194" cy="1429111"/>
              <a:chOff x="7407512" y="720702"/>
              <a:chExt cx="1211194" cy="1429111"/>
            </a:xfrm>
          </p:grpSpPr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008D71B3-17F0-4C86-89F0-2E7123681F64}"/>
                  </a:ext>
                </a:extLst>
              </p:cNvPr>
              <p:cNvSpPr/>
              <p:nvPr/>
            </p:nvSpPr>
            <p:spPr>
              <a:xfrm>
                <a:off x="7422204" y="1692613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C75B4299-0020-47DA-BC51-4D176C237BFF}"/>
                  </a:ext>
                </a:extLst>
              </p:cNvPr>
              <p:cNvSpPr/>
              <p:nvPr/>
            </p:nvSpPr>
            <p:spPr>
              <a:xfrm>
                <a:off x="7621621" y="1040860"/>
                <a:ext cx="797668" cy="933856"/>
              </a:xfrm>
              <a:prstGeom prst="rect">
                <a:avLst/>
              </a:prstGeom>
              <a:solidFill>
                <a:srgbClr val="D6A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D597870-50F5-4D1B-955C-94100AE56E72}"/>
                  </a:ext>
                </a:extLst>
              </p:cNvPr>
              <p:cNvSpPr/>
              <p:nvPr/>
            </p:nvSpPr>
            <p:spPr>
              <a:xfrm>
                <a:off x="7407512" y="720702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5F6086B7-26ED-4347-87C9-BB2DD1F071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F7EB6A0-8323-4B25-9894-F9D73F3D0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2AFDF50-EDC9-482A-B385-27F80D74EB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2345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14972D-0DBC-4B9E-A404-030C96FE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435" y="2133668"/>
            <a:ext cx="4469977" cy="284534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b="1" dirty="0">
                <a:latin typeface="NimbusSanLCon" pitchFamily="2" charset="0"/>
              </a:rPr>
              <a:t>Lesley</a:t>
            </a:r>
            <a:r>
              <a:rPr lang="de-AT" sz="2400" dirty="0">
                <a:latin typeface="NimbusSanLCon" pitchFamily="2" charset="0"/>
              </a:rPr>
              <a:t> lebt in Guatemala am Land. Sie wurde dabei unterstützt, eine kleine Bäckerei aufzubauen. Nun kann sie ihre Familie und andere mit Brot und Gebäck versorgen.</a:t>
            </a:r>
          </a:p>
          <a:p>
            <a:pPr>
              <a:lnSpc>
                <a:spcPct val="150000"/>
              </a:lnSpc>
            </a:pPr>
            <a:endParaRPr lang="de-AT" sz="24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215815-9D22-4E4F-AC3C-FEBB76288544}"/>
              </a:ext>
            </a:extLst>
          </p:cNvPr>
          <p:cNvGrpSpPr/>
          <p:nvPr/>
        </p:nvGrpSpPr>
        <p:grpSpPr>
          <a:xfrm>
            <a:off x="527656" y="1311490"/>
            <a:ext cx="6151325" cy="4235017"/>
            <a:chOff x="4786823" y="1941946"/>
            <a:chExt cx="6151325" cy="4235017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0CC0287A-21E7-42C6-865F-F85386CDF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527" y="2196633"/>
              <a:ext cx="5970495" cy="39803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69613DA-9600-4437-9145-8CDF7C12B744}"/>
                </a:ext>
              </a:extLst>
            </p:cNvPr>
            <p:cNvGrpSpPr/>
            <p:nvPr/>
          </p:nvGrpSpPr>
          <p:grpSpPr>
            <a:xfrm rot="1926428">
              <a:off x="10750740" y="1991964"/>
              <a:ext cx="187408" cy="409337"/>
              <a:chOff x="8827750" y="710242"/>
              <a:chExt cx="1211194" cy="2183540"/>
            </a:xfrm>
          </p:grpSpPr>
          <p:sp>
            <p:nvSpPr>
              <p:cNvPr id="7" name="Gleichschenkliges Dreieck 6">
                <a:extLst>
                  <a:ext uri="{FF2B5EF4-FFF2-40B4-BE49-F238E27FC236}">
                    <a16:creationId xmlns:a16="http://schemas.microsoft.com/office/drawing/2014/main" id="{42E4ECAC-F74E-4D59-82E3-A79032290809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4A50F94E-D302-4275-83B4-8C6CF13B8E76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7E82F803-00D8-4A73-B32E-4F5F5F0414B8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CA328BCE-16D2-49E1-A57D-2D6FF276B361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1" name="Ellipse 10">
                  <a:extLst>
                    <a:ext uri="{FF2B5EF4-FFF2-40B4-BE49-F238E27FC236}">
                      <a16:creationId xmlns:a16="http://schemas.microsoft.com/office/drawing/2014/main" id="{D80A37B6-5116-41AC-86D1-57DE686FEB4F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6F2D26BC-2F2E-4FDA-84DC-FD9C1CC96778}"/>
                </a:ext>
              </a:extLst>
            </p:cNvPr>
            <p:cNvGrpSpPr/>
            <p:nvPr/>
          </p:nvGrpSpPr>
          <p:grpSpPr>
            <a:xfrm rot="19909161">
              <a:off x="4786823" y="1941946"/>
              <a:ext cx="187408" cy="409337"/>
              <a:chOff x="8827750" y="710242"/>
              <a:chExt cx="1211194" cy="2183540"/>
            </a:xfrm>
          </p:grpSpPr>
          <p:sp>
            <p:nvSpPr>
              <p:cNvPr id="13" name="Gleichschenkliges Dreieck 12">
                <a:extLst>
                  <a:ext uri="{FF2B5EF4-FFF2-40B4-BE49-F238E27FC236}">
                    <a16:creationId xmlns:a16="http://schemas.microsoft.com/office/drawing/2014/main" id="{2FED850E-9729-4574-89D0-D3976D7E82BA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C38F8D5F-98C7-4C23-B82F-A807D605F052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947F8258-A6E1-4633-B5B5-DF8A901445C3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27A5E8FD-E6E5-43B1-969F-2B91C07EF766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" name="Ellipse 16">
                  <a:extLst>
                    <a:ext uri="{FF2B5EF4-FFF2-40B4-BE49-F238E27FC236}">
                      <a16:creationId xmlns:a16="http://schemas.microsoft.com/office/drawing/2014/main" id="{E40F9C6C-3D81-42E9-8504-54AE7ECE076E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F385B797-112F-4083-B7F0-64C2B55DCF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1CBC71D-9459-4C2F-A55E-E61D75264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AACCA16-398A-4377-B89F-5156C8F666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0236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A751B7-93EA-4B4C-AD4C-875B375E5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804" y="2176204"/>
            <a:ext cx="5883756" cy="250558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Gutes für andere Menschen zu tun, das ist beim Sternsingen extrem wichtig und sinnvoll, darauf könnt ihr wirklich sehr stolz sein.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Aber es macht auch sehr viel </a:t>
            </a:r>
            <a:r>
              <a:rPr lang="de-AT" b="1" dirty="0">
                <a:solidFill>
                  <a:srgbClr val="D4A130"/>
                </a:solidFill>
                <a:latin typeface="NimbusSanLCon" pitchFamily="2" charset="0"/>
              </a:rPr>
              <a:t>S </a:t>
            </a:r>
            <a:r>
              <a:rPr lang="de-AT" dirty="0">
                <a:solidFill>
                  <a:srgbClr val="D4A130"/>
                </a:solidFill>
                <a:latin typeface="NimbusSanLCon" pitchFamily="2" charset="0"/>
              </a:rPr>
              <a:t>_ _ _ _ </a:t>
            </a:r>
            <a:r>
              <a:rPr lang="de-AT" sz="2400" dirty="0">
                <a:latin typeface="NimbusSanLCon" pitchFamily="2" charset="0"/>
              </a:rPr>
              <a:t>.</a:t>
            </a:r>
            <a:endParaRPr lang="de-AT" sz="2400" dirty="0">
              <a:solidFill>
                <a:srgbClr val="D4A130"/>
              </a:solidFill>
              <a:latin typeface="NimbusSanLCon" pitchFamily="2" charset="0"/>
            </a:endParaRPr>
          </a:p>
          <a:p>
            <a:pPr>
              <a:lnSpc>
                <a:spcPct val="150000"/>
              </a:lnSpc>
            </a:pPr>
            <a:endParaRPr lang="de-AT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17D5420-EBA2-4E79-BA08-52DF3994A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1762765"/>
            <a:ext cx="4875558" cy="333246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4BF0360-A040-4DF2-B567-E4B9BE70E0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1A090F3-A4C4-468C-A0C5-AD06F8371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2101A02-CEB8-49D7-9668-76C5252CA1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2385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F61487-B495-49F0-8975-E6213C6D8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2178"/>
            <a:ext cx="10515600" cy="1433689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Sternsingen macht </a:t>
            </a:r>
            <a:r>
              <a:rPr lang="de-AT" sz="2400" b="1" dirty="0">
                <a:solidFill>
                  <a:srgbClr val="009900"/>
                </a:solidFill>
                <a:latin typeface="NimbusSanLCon" pitchFamily="2" charset="0"/>
              </a:rPr>
              <a:t>SPASS</a:t>
            </a:r>
            <a:r>
              <a:rPr lang="de-AT" sz="2400" dirty="0">
                <a:latin typeface="NimbusSanLCon" pitchFamily="2" charset="0"/>
              </a:rPr>
              <a:t>, weil man gemeinsam unterwegs ist, es ein aufregendes Abenteuer in den Ferien bietet und die Menschen euch oft mit Süßigkeiten danken.</a:t>
            </a:r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1054EC-7BAA-4533-BF1D-67906D305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75" y="2065867"/>
            <a:ext cx="6397050" cy="4266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34A92F3-F7C6-48E4-8A21-9047C43662DC}"/>
              </a:ext>
            </a:extLst>
          </p:cNvPr>
          <p:cNvGrpSpPr/>
          <p:nvPr/>
        </p:nvGrpSpPr>
        <p:grpSpPr>
          <a:xfrm rot="1926428">
            <a:off x="9200821" y="1903500"/>
            <a:ext cx="187408" cy="409337"/>
            <a:chOff x="8827750" y="710242"/>
            <a:chExt cx="1211194" cy="2183540"/>
          </a:xfrm>
        </p:grpSpPr>
        <p:sp>
          <p:nvSpPr>
            <p:cNvPr id="7" name="Gleichschenkliges Dreieck 6">
              <a:extLst>
                <a:ext uri="{FF2B5EF4-FFF2-40B4-BE49-F238E27FC236}">
                  <a16:creationId xmlns:a16="http://schemas.microsoft.com/office/drawing/2014/main" id="{A324C9E3-D7AD-4D0F-B805-DF42777CEEB6}"/>
                </a:ext>
              </a:extLst>
            </p:cNvPr>
            <p:cNvSpPr/>
            <p:nvPr/>
          </p:nvSpPr>
          <p:spPr>
            <a:xfrm rot="10800000">
              <a:off x="9403141" y="1823739"/>
              <a:ext cx="45719" cy="107004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FC8FAE33-80CC-4B9C-835B-BD0527553D54}"/>
                </a:ext>
              </a:extLst>
            </p:cNvPr>
            <p:cNvGrpSpPr/>
            <p:nvPr/>
          </p:nvGrpSpPr>
          <p:grpSpPr>
            <a:xfrm>
              <a:off x="8827750" y="710242"/>
              <a:ext cx="1211194" cy="1429111"/>
              <a:chOff x="7407512" y="720702"/>
              <a:chExt cx="1211194" cy="1429111"/>
            </a:xfrm>
          </p:grpSpPr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9D3D9049-C02C-4A19-A804-EED6153A6853}"/>
                  </a:ext>
                </a:extLst>
              </p:cNvPr>
              <p:cNvSpPr/>
              <p:nvPr/>
            </p:nvSpPr>
            <p:spPr>
              <a:xfrm>
                <a:off x="7422204" y="1692613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7B1BE5A0-7E92-422A-A937-59AFF411C248}"/>
                  </a:ext>
                </a:extLst>
              </p:cNvPr>
              <p:cNvSpPr/>
              <p:nvPr/>
            </p:nvSpPr>
            <p:spPr>
              <a:xfrm>
                <a:off x="7621621" y="1040860"/>
                <a:ext cx="797668" cy="933856"/>
              </a:xfrm>
              <a:prstGeom prst="rect">
                <a:avLst/>
              </a:prstGeom>
              <a:solidFill>
                <a:srgbClr val="D6A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FE047733-07DB-439E-9956-6489A679D3F1}"/>
                  </a:ext>
                </a:extLst>
              </p:cNvPr>
              <p:cNvSpPr/>
              <p:nvPr/>
            </p:nvSpPr>
            <p:spPr>
              <a:xfrm>
                <a:off x="7407512" y="720702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C724356-1717-4B71-B0BC-EBDDBAFCF320}"/>
              </a:ext>
            </a:extLst>
          </p:cNvPr>
          <p:cNvGrpSpPr/>
          <p:nvPr/>
        </p:nvGrpSpPr>
        <p:grpSpPr>
          <a:xfrm rot="19853651">
            <a:off x="2855080" y="1962666"/>
            <a:ext cx="187408" cy="409337"/>
            <a:chOff x="8827750" y="710242"/>
            <a:chExt cx="1211194" cy="2183540"/>
          </a:xfrm>
        </p:grpSpPr>
        <p:sp>
          <p:nvSpPr>
            <p:cNvPr id="13" name="Gleichschenkliges Dreieck 12">
              <a:extLst>
                <a:ext uri="{FF2B5EF4-FFF2-40B4-BE49-F238E27FC236}">
                  <a16:creationId xmlns:a16="http://schemas.microsoft.com/office/drawing/2014/main" id="{E8B34666-3579-4563-B0B7-B33446D9E8C6}"/>
                </a:ext>
              </a:extLst>
            </p:cNvPr>
            <p:cNvSpPr/>
            <p:nvPr/>
          </p:nvSpPr>
          <p:spPr>
            <a:xfrm rot="10800000">
              <a:off x="9403141" y="1823739"/>
              <a:ext cx="45719" cy="107004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8C459D31-00C4-4B96-ADF4-C7E906072C76}"/>
                </a:ext>
              </a:extLst>
            </p:cNvPr>
            <p:cNvGrpSpPr/>
            <p:nvPr/>
          </p:nvGrpSpPr>
          <p:grpSpPr>
            <a:xfrm>
              <a:off x="8827750" y="710242"/>
              <a:ext cx="1211194" cy="1429111"/>
              <a:chOff x="7407512" y="720702"/>
              <a:chExt cx="1211194" cy="1429111"/>
            </a:xfrm>
          </p:grpSpPr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0CE64A50-4034-48BD-BED9-BE462D94B55C}"/>
                  </a:ext>
                </a:extLst>
              </p:cNvPr>
              <p:cNvSpPr/>
              <p:nvPr/>
            </p:nvSpPr>
            <p:spPr>
              <a:xfrm>
                <a:off x="7422204" y="1692613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A1AE437B-4AF7-42E6-898A-D320284D0494}"/>
                  </a:ext>
                </a:extLst>
              </p:cNvPr>
              <p:cNvSpPr/>
              <p:nvPr/>
            </p:nvSpPr>
            <p:spPr>
              <a:xfrm>
                <a:off x="7621621" y="1040860"/>
                <a:ext cx="797668" cy="933856"/>
              </a:xfrm>
              <a:prstGeom prst="rect">
                <a:avLst/>
              </a:prstGeom>
              <a:solidFill>
                <a:srgbClr val="D6A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359A24E4-8104-4838-A17E-D7052DE2B890}"/>
                  </a:ext>
                </a:extLst>
              </p:cNvPr>
              <p:cNvSpPr/>
              <p:nvPr/>
            </p:nvSpPr>
            <p:spPr>
              <a:xfrm>
                <a:off x="7407512" y="720702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1FB210D1-6FF7-4F21-8B78-4C49313B2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50A4863-FA76-42EF-9462-58FE3163A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A1017FC-D11D-4B78-A5C6-8B7618FB53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8102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2D29C2-15EF-4AFB-A034-7BCC584EB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277" y="1996756"/>
            <a:ext cx="6153642" cy="286448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Habt ihr schon mal davon geträumt, als  </a:t>
            </a:r>
            <a:r>
              <a:rPr lang="de-AT" b="1" dirty="0">
                <a:solidFill>
                  <a:srgbClr val="D4A130"/>
                </a:solidFill>
                <a:latin typeface="NimbusSanLCon" pitchFamily="2" charset="0"/>
              </a:rPr>
              <a:t>K _ _ _ _ _ </a:t>
            </a:r>
            <a:r>
              <a:rPr lang="de-AT" sz="2400" dirty="0">
                <a:latin typeface="NimbusSanLCon" pitchFamily="2" charset="0"/>
              </a:rPr>
              <a:t>Menschen zu besuchen und dabei Gutes zu tun? Beim Sternsingen habt ihr die Chance dazu – bei der größten Hilfsaktion von Kindern und Jugendlichen in ganz Österreich!</a:t>
            </a:r>
          </a:p>
        </p:txBody>
      </p:sp>
      <p:sp>
        <p:nvSpPr>
          <p:cNvPr id="12" name="Denkblase: wolkenförmig 11">
            <a:extLst>
              <a:ext uri="{FF2B5EF4-FFF2-40B4-BE49-F238E27FC236}">
                <a16:creationId xmlns:a16="http://schemas.microsoft.com/office/drawing/2014/main" id="{DE3232B5-66AE-4EE4-B9AA-D08577B26D53}"/>
              </a:ext>
            </a:extLst>
          </p:cNvPr>
          <p:cNvSpPr/>
          <p:nvPr/>
        </p:nvSpPr>
        <p:spPr>
          <a:xfrm>
            <a:off x="8639738" y="416253"/>
            <a:ext cx="3236773" cy="2595687"/>
          </a:xfrm>
          <a:prstGeom prst="cloudCallout">
            <a:avLst>
              <a:gd name="adj1" fmla="val -38553"/>
              <a:gd name="adj2" fmla="val 78607"/>
            </a:avLst>
          </a:prstGeom>
          <a:solidFill>
            <a:schemeClr val="bg1"/>
          </a:solidFill>
          <a:ln>
            <a:solidFill>
              <a:srgbClr val="D4A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8C443EF-2F52-4792-B89B-22684807B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18353" r="28168" b="53255"/>
          <a:stretch/>
        </p:blipFill>
        <p:spPr>
          <a:xfrm rot="409189">
            <a:off x="9441693" y="916829"/>
            <a:ext cx="1818358" cy="162850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4D62421-2532-4C39-9E48-A747453E31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3759345-B4B0-4073-A6D8-0CCF3C0D5A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030E617-F853-46C2-863B-99859182B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08DF598-09C7-4C9A-BCE7-2C2CC86B04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19" y="3789356"/>
            <a:ext cx="2507933" cy="240855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2A269DD-CAC1-4CBD-A392-F8B4BEFB0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738" y="3663861"/>
            <a:ext cx="2134324" cy="28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3571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A3E3DA-4DD7-43C8-A688-FA6D247F8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753" y="840086"/>
            <a:ext cx="9956484" cy="77721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de-AT" sz="2400" dirty="0">
                <a:latin typeface="NimbusSanLCon" pitchFamily="2" charset="0"/>
              </a:rPr>
              <a:t>Wenn du schon Sternsinger*in bist, alles klar, </a:t>
            </a:r>
            <a:r>
              <a:rPr lang="de-AT" sz="2400" b="1" dirty="0">
                <a:latin typeface="NimbusSanLCon" pitchFamily="2" charset="0"/>
              </a:rPr>
              <a:t>danke für deinen königlichen Einsatz</a:t>
            </a:r>
            <a:r>
              <a:rPr lang="de-AT" sz="2400" dirty="0">
                <a:latin typeface="NimbusSanLCon" pitchFamily="2" charset="0"/>
              </a:rPr>
              <a:t>!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de-AT" sz="1800" dirty="0">
              <a:latin typeface="NimbusSanLCon" pitchFamily="2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C3A1599-E0F4-4C83-B300-12D4FE28D442}"/>
              </a:ext>
            </a:extLst>
          </p:cNvPr>
          <p:cNvGrpSpPr/>
          <p:nvPr/>
        </p:nvGrpSpPr>
        <p:grpSpPr>
          <a:xfrm>
            <a:off x="3152089" y="2457388"/>
            <a:ext cx="5887809" cy="3858050"/>
            <a:chOff x="5471719" y="2801832"/>
            <a:chExt cx="5470608" cy="3370369"/>
          </a:xfrm>
        </p:grpSpPr>
        <p:pic>
          <p:nvPicPr>
            <p:cNvPr id="6" name="Inhaltsplatzhalter 8">
              <a:extLst>
                <a:ext uri="{FF2B5EF4-FFF2-40B4-BE49-F238E27FC236}">
                  <a16:creationId xmlns:a16="http://schemas.microsoft.com/office/drawing/2014/main" id="{5BC6DFBB-CBBC-436E-9A85-0B2806213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" t="-547" r="788" b="1307"/>
            <a:stretch/>
          </p:blipFill>
          <p:spPr>
            <a:xfrm>
              <a:off x="5565422" y="3033889"/>
              <a:ext cx="5283201" cy="3138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69863285-683B-4987-8439-8BC14EEE0D5A}"/>
                </a:ext>
              </a:extLst>
            </p:cNvPr>
            <p:cNvGrpSpPr/>
            <p:nvPr/>
          </p:nvGrpSpPr>
          <p:grpSpPr>
            <a:xfrm rot="1926428">
              <a:off x="10754919" y="2826612"/>
              <a:ext cx="187408" cy="409337"/>
              <a:chOff x="8827750" y="710242"/>
              <a:chExt cx="1211194" cy="2183540"/>
            </a:xfrm>
          </p:grpSpPr>
          <p:sp>
            <p:nvSpPr>
              <p:cNvPr id="7" name="Gleichschenkliges Dreieck 6">
                <a:extLst>
                  <a:ext uri="{FF2B5EF4-FFF2-40B4-BE49-F238E27FC236}">
                    <a16:creationId xmlns:a16="http://schemas.microsoft.com/office/drawing/2014/main" id="{C34EF461-0A9B-4492-BA70-94AE2214A4C0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6173EA20-5C2E-4014-9264-0CDB7801DBDB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E40B4CBE-0B57-4003-A57A-F2B85EB1DDAE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3BCBF581-8D61-48AA-B3FD-5175167B2040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1" name="Ellipse 10">
                  <a:extLst>
                    <a:ext uri="{FF2B5EF4-FFF2-40B4-BE49-F238E27FC236}">
                      <a16:creationId xmlns:a16="http://schemas.microsoft.com/office/drawing/2014/main" id="{8A65E31B-FCF5-4E1A-8B9E-2E6F3453082E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902FB8E0-B37F-4ED8-98CE-FB8946A60089}"/>
                </a:ext>
              </a:extLst>
            </p:cNvPr>
            <p:cNvGrpSpPr/>
            <p:nvPr/>
          </p:nvGrpSpPr>
          <p:grpSpPr>
            <a:xfrm rot="19521970">
              <a:off x="5471719" y="2801832"/>
              <a:ext cx="187408" cy="409337"/>
              <a:chOff x="8827750" y="710242"/>
              <a:chExt cx="1211194" cy="2183540"/>
            </a:xfrm>
          </p:grpSpPr>
          <p:sp>
            <p:nvSpPr>
              <p:cNvPr id="13" name="Gleichschenkliges Dreieck 12">
                <a:extLst>
                  <a:ext uri="{FF2B5EF4-FFF2-40B4-BE49-F238E27FC236}">
                    <a16:creationId xmlns:a16="http://schemas.microsoft.com/office/drawing/2014/main" id="{BB4909B6-F218-4A93-9086-23D44E909EF8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B281C4E1-F360-434A-8595-8E25C02AE7FA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E0C37390-6E57-43C4-AC06-82969F9CE1BC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960AF178-5E54-49F8-9649-CB897C3B3383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" name="Ellipse 16">
                  <a:extLst>
                    <a:ext uri="{FF2B5EF4-FFF2-40B4-BE49-F238E27FC236}">
                      <a16:creationId xmlns:a16="http://schemas.microsoft.com/office/drawing/2014/main" id="{3CB6E9B3-5BF7-4387-8ABC-0E9019B2D623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ECF94D67-627E-4C88-8F27-FAFF0B6EE9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0C172A9-62B9-40E0-BA26-044FE614E6ED}"/>
              </a:ext>
            </a:extLst>
          </p:cNvPr>
          <p:cNvSpPr txBox="1"/>
          <p:nvPr/>
        </p:nvSpPr>
        <p:spPr>
          <a:xfrm>
            <a:off x="2367114" y="1316541"/>
            <a:ext cx="7457761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AT" sz="2400" dirty="0">
                <a:latin typeface="NimbusSanLCon" pitchFamily="2" charset="0"/>
              </a:rPr>
              <a:t>Wenn auch du königlich werden willst, dann mach doch mit! </a:t>
            </a:r>
          </a:p>
          <a:p>
            <a:pPr algn="ctr">
              <a:lnSpc>
                <a:spcPct val="150000"/>
              </a:lnSpc>
            </a:pPr>
            <a:r>
              <a:rPr lang="de-AT" sz="2400" b="1" dirty="0">
                <a:latin typeface="NimbusSanLCon" pitchFamily="2" charset="0"/>
              </a:rPr>
              <a:t>Ihr seid herzlich eingeladen und sehr willkommen!</a:t>
            </a:r>
          </a:p>
          <a:p>
            <a:pPr algn="ctr">
              <a:lnSpc>
                <a:spcPct val="150000"/>
              </a:lnSpc>
            </a:pPr>
            <a:endParaRPr lang="de-AT" sz="2400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CB23C967-F534-4FCA-A952-46A037F31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2B823382-DA7C-4F2F-8544-E95CED158D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1739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prechblase: oval 26">
            <a:extLst>
              <a:ext uri="{FF2B5EF4-FFF2-40B4-BE49-F238E27FC236}">
                <a16:creationId xmlns:a16="http://schemas.microsoft.com/office/drawing/2014/main" id="{1B4A29DA-91DF-4F19-BB88-4E891DD47C24}"/>
              </a:ext>
            </a:extLst>
          </p:cNvPr>
          <p:cNvSpPr/>
          <p:nvPr/>
        </p:nvSpPr>
        <p:spPr>
          <a:xfrm>
            <a:off x="3394615" y="1272406"/>
            <a:ext cx="7996474" cy="4028491"/>
          </a:xfrm>
          <a:prstGeom prst="wedgeEllipseCallout">
            <a:avLst>
              <a:gd name="adj1" fmla="val -55391"/>
              <a:gd name="adj2" fmla="val 20066"/>
            </a:avLst>
          </a:prstGeom>
          <a:solidFill>
            <a:schemeClr val="bg1"/>
          </a:solidFill>
          <a:ln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FF8136-2512-487E-A57C-BA6B1F31B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027" y="2384883"/>
            <a:ext cx="6933175" cy="180353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Mit Krone am Kopf werdet ihr zu „Heiligen </a:t>
            </a:r>
            <a:r>
              <a:rPr lang="de-AT" sz="2400" b="1" dirty="0">
                <a:solidFill>
                  <a:srgbClr val="009900"/>
                </a:solidFill>
                <a:latin typeface="NimbusSanLCon" pitchFamily="2" charset="0"/>
              </a:rPr>
              <a:t>KÖNIGEN</a:t>
            </a:r>
            <a:r>
              <a:rPr lang="de-AT" sz="2400" dirty="0">
                <a:latin typeface="NimbusSanLCon" pitchFamily="2" charset="0"/>
              </a:rPr>
              <a:t>“ und entwickelt Superkräfte. 85.000 Sternsinger*innen bewegen zum Jahreswechsel Großartiges im ganzen Land.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5100183-EC00-4E8B-801B-3B6CA6236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8" y="1537593"/>
            <a:ext cx="2659569" cy="3690218"/>
          </a:xfrm>
          <a:prstGeom prst="rect">
            <a:avLst/>
          </a:prstGeom>
        </p:spPr>
      </p:pic>
      <p:sp>
        <p:nvSpPr>
          <p:cNvPr id="2" name="Stern: 4 Zacken 1">
            <a:extLst>
              <a:ext uri="{FF2B5EF4-FFF2-40B4-BE49-F238E27FC236}">
                <a16:creationId xmlns:a16="http://schemas.microsoft.com/office/drawing/2014/main" id="{2EB34596-9673-4DC4-B311-7466CFEA9235}"/>
              </a:ext>
            </a:extLst>
          </p:cNvPr>
          <p:cNvSpPr/>
          <p:nvPr/>
        </p:nvSpPr>
        <p:spPr>
          <a:xfrm>
            <a:off x="2659930" y="1039192"/>
            <a:ext cx="254523" cy="395925"/>
          </a:xfrm>
          <a:prstGeom prst="star4">
            <a:avLst/>
          </a:prstGeom>
          <a:solidFill>
            <a:srgbClr val="D6A438"/>
          </a:solidFill>
          <a:ln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Stern: 4 Zacken 4">
            <a:extLst>
              <a:ext uri="{FF2B5EF4-FFF2-40B4-BE49-F238E27FC236}">
                <a16:creationId xmlns:a16="http://schemas.microsoft.com/office/drawing/2014/main" id="{3296991D-EE09-40F1-ACB0-5FC828F78D5C}"/>
              </a:ext>
            </a:extLst>
          </p:cNvPr>
          <p:cNvSpPr/>
          <p:nvPr/>
        </p:nvSpPr>
        <p:spPr>
          <a:xfrm>
            <a:off x="480162" y="1466428"/>
            <a:ext cx="254523" cy="395925"/>
          </a:xfrm>
          <a:prstGeom prst="star4">
            <a:avLst/>
          </a:prstGeom>
          <a:solidFill>
            <a:srgbClr val="D6A438"/>
          </a:solidFill>
          <a:ln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Stern: 4 Zacken 5">
            <a:extLst>
              <a:ext uri="{FF2B5EF4-FFF2-40B4-BE49-F238E27FC236}">
                <a16:creationId xmlns:a16="http://schemas.microsoft.com/office/drawing/2014/main" id="{2B6B933D-0E58-4407-9AFC-25BB6C516B4E}"/>
              </a:ext>
            </a:extLst>
          </p:cNvPr>
          <p:cNvSpPr/>
          <p:nvPr/>
        </p:nvSpPr>
        <p:spPr>
          <a:xfrm>
            <a:off x="589911" y="4062642"/>
            <a:ext cx="254523" cy="395925"/>
          </a:xfrm>
          <a:prstGeom prst="star4">
            <a:avLst/>
          </a:prstGeom>
          <a:solidFill>
            <a:srgbClr val="D6A438"/>
          </a:solidFill>
          <a:ln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Stern: 4 Zacken 7">
            <a:extLst>
              <a:ext uri="{FF2B5EF4-FFF2-40B4-BE49-F238E27FC236}">
                <a16:creationId xmlns:a16="http://schemas.microsoft.com/office/drawing/2014/main" id="{D44328A2-A82D-4142-9692-9EE7209EBFC7}"/>
              </a:ext>
            </a:extLst>
          </p:cNvPr>
          <p:cNvSpPr/>
          <p:nvPr/>
        </p:nvSpPr>
        <p:spPr>
          <a:xfrm>
            <a:off x="2405407" y="5612109"/>
            <a:ext cx="254523" cy="395925"/>
          </a:xfrm>
          <a:prstGeom prst="star4">
            <a:avLst/>
          </a:prstGeom>
          <a:solidFill>
            <a:srgbClr val="D6A438"/>
          </a:solidFill>
          <a:ln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Stern: 4 Zacken 8">
            <a:extLst>
              <a:ext uri="{FF2B5EF4-FFF2-40B4-BE49-F238E27FC236}">
                <a16:creationId xmlns:a16="http://schemas.microsoft.com/office/drawing/2014/main" id="{5A926BB4-BFCD-4C70-A4FB-75213B73D138}"/>
              </a:ext>
            </a:extLst>
          </p:cNvPr>
          <p:cNvSpPr/>
          <p:nvPr/>
        </p:nvSpPr>
        <p:spPr>
          <a:xfrm>
            <a:off x="2739433" y="3088690"/>
            <a:ext cx="254523" cy="395925"/>
          </a:xfrm>
          <a:prstGeom prst="star4">
            <a:avLst/>
          </a:prstGeom>
          <a:solidFill>
            <a:srgbClr val="D6A438"/>
          </a:solidFill>
          <a:ln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57D3C16-3B4E-45A7-9383-9BBDC33734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1684919-D1A5-4D2E-AC24-90DAEE9C7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51B3C6F-3D1E-4D1E-8EA2-54AD820EAB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3097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456197-1144-434A-8C1C-1A1F54F47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493" y="2231998"/>
            <a:ext cx="5499507" cy="2394001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Zum Jahreswechsel bricht die Herrschaft der „Heiligen Könige“ an. Das Sternsingen wird von vielen Menschen geschätzt – als beliebter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                       in der Weihnachtszeit.</a:t>
            </a:r>
            <a:endParaRPr lang="de-AT" sz="2400" dirty="0">
              <a:solidFill>
                <a:srgbClr val="D6A438"/>
              </a:solidFill>
              <a:latin typeface="NimbusSanLCon" pitchFamily="2" charset="0"/>
            </a:endParaRPr>
          </a:p>
          <a:p>
            <a:pPr>
              <a:lnSpc>
                <a:spcPct val="150000"/>
              </a:lnSpc>
            </a:pPr>
            <a:endParaRPr lang="de-AT" sz="1200" dirty="0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EB1ADE7D-9910-4F54-AA4A-E7B8322E8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45" y="1497128"/>
            <a:ext cx="5143817" cy="386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93597DB3-6C8E-4F45-82CD-73ACE42A3FBA}"/>
              </a:ext>
            </a:extLst>
          </p:cNvPr>
          <p:cNvGrpSpPr/>
          <p:nvPr/>
        </p:nvGrpSpPr>
        <p:grpSpPr>
          <a:xfrm rot="1926428">
            <a:off x="11541172" y="1217764"/>
            <a:ext cx="229179" cy="558729"/>
            <a:chOff x="8827750" y="710242"/>
            <a:chExt cx="1211194" cy="2183540"/>
          </a:xfrm>
        </p:grpSpPr>
        <p:sp>
          <p:nvSpPr>
            <p:cNvPr id="35" name="Gleichschenkliges Dreieck 34">
              <a:extLst>
                <a:ext uri="{FF2B5EF4-FFF2-40B4-BE49-F238E27FC236}">
                  <a16:creationId xmlns:a16="http://schemas.microsoft.com/office/drawing/2014/main" id="{EDD88C30-DD15-4057-9470-C296645FF952}"/>
                </a:ext>
              </a:extLst>
            </p:cNvPr>
            <p:cNvSpPr/>
            <p:nvPr/>
          </p:nvSpPr>
          <p:spPr>
            <a:xfrm rot="10800000">
              <a:off x="9403141" y="1823739"/>
              <a:ext cx="45719" cy="107004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14FD0DCD-6275-4D34-AAE2-153553744E1F}"/>
                </a:ext>
              </a:extLst>
            </p:cNvPr>
            <p:cNvGrpSpPr/>
            <p:nvPr/>
          </p:nvGrpSpPr>
          <p:grpSpPr>
            <a:xfrm>
              <a:off x="8827750" y="710242"/>
              <a:ext cx="1211194" cy="1429111"/>
              <a:chOff x="7407512" y="720702"/>
              <a:chExt cx="1211194" cy="1429111"/>
            </a:xfrm>
          </p:grpSpPr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F077E0AE-8EE7-49CF-AAA7-35B8F7811A72}"/>
                  </a:ext>
                </a:extLst>
              </p:cNvPr>
              <p:cNvSpPr/>
              <p:nvPr/>
            </p:nvSpPr>
            <p:spPr>
              <a:xfrm>
                <a:off x="7422204" y="1692613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DA864CC7-BDF8-414C-B94B-1DBA397368E0}"/>
                  </a:ext>
                </a:extLst>
              </p:cNvPr>
              <p:cNvSpPr/>
              <p:nvPr/>
            </p:nvSpPr>
            <p:spPr>
              <a:xfrm>
                <a:off x="7588375" y="1042544"/>
                <a:ext cx="797670" cy="933856"/>
              </a:xfrm>
              <a:prstGeom prst="rect">
                <a:avLst/>
              </a:prstGeom>
              <a:solidFill>
                <a:srgbClr val="D6A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9F9780ED-897E-4AEC-8B02-4F59A0451988}"/>
                  </a:ext>
                </a:extLst>
              </p:cNvPr>
              <p:cNvSpPr/>
              <p:nvPr/>
            </p:nvSpPr>
            <p:spPr>
              <a:xfrm>
                <a:off x="7407512" y="720702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BC0FDCF1-5E05-4F71-983F-337A17639630}"/>
              </a:ext>
            </a:extLst>
          </p:cNvPr>
          <p:cNvGrpSpPr/>
          <p:nvPr/>
        </p:nvGrpSpPr>
        <p:grpSpPr>
          <a:xfrm rot="19456447">
            <a:off x="6397356" y="1258465"/>
            <a:ext cx="229179" cy="558729"/>
            <a:chOff x="8827750" y="710242"/>
            <a:chExt cx="1211194" cy="2183540"/>
          </a:xfrm>
        </p:grpSpPr>
        <p:sp>
          <p:nvSpPr>
            <p:cNvPr id="41" name="Gleichschenkliges Dreieck 40">
              <a:extLst>
                <a:ext uri="{FF2B5EF4-FFF2-40B4-BE49-F238E27FC236}">
                  <a16:creationId xmlns:a16="http://schemas.microsoft.com/office/drawing/2014/main" id="{9FAA62B6-FADA-46F8-B7FD-72A4FA2F14A8}"/>
                </a:ext>
              </a:extLst>
            </p:cNvPr>
            <p:cNvSpPr/>
            <p:nvPr/>
          </p:nvSpPr>
          <p:spPr>
            <a:xfrm rot="10800000">
              <a:off x="9403141" y="1823739"/>
              <a:ext cx="45719" cy="107004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375CE93B-6633-4134-8022-B4D1067DD4BE}"/>
                </a:ext>
              </a:extLst>
            </p:cNvPr>
            <p:cNvGrpSpPr/>
            <p:nvPr/>
          </p:nvGrpSpPr>
          <p:grpSpPr>
            <a:xfrm>
              <a:off x="8827750" y="710242"/>
              <a:ext cx="1211194" cy="1429111"/>
              <a:chOff x="7407512" y="720702"/>
              <a:chExt cx="1211194" cy="1429111"/>
            </a:xfrm>
          </p:grpSpPr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4AD53E9A-413F-4772-9C5A-24389F73DCF1}"/>
                  </a:ext>
                </a:extLst>
              </p:cNvPr>
              <p:cNvSpPr/>
              <p:nvPr/>
            </p:nvSpPr>
            <p:spPr>
              <a:xfrm>
                <a:off x="7422204" y="1692613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4" name="Rechteck 43">
                <a:extLst>
                  <a:ext uri="{FF2B5EF4-FFF2-40B4-BE49-F238E27FC236}">
                    <a16:creationId xmlns:a16="http://schemas.microsoft.com/office/drawing/2014/main" id="{E6F79F7C-67CD-400B-8047-94ADB0C9982B}"/>
                  </a:ext>
                </a:extLst>
              </p:cNvPr>
              <p:cNvSpPr/>
              <p:nvPr/>
            </p:nvSpPr>
            <p:spPr>
              <a:xfrm>
                <a:off x="7621621" y="1040860"/>
                <a:ext cx="797668" cy="933856"/>
              </a:xfrm>
              <a:prstGeom prst="rect">
                <a:avLst/>
              </a:prstGeom>
              <a:solidFill>
                <a:srgbClr val="D6A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A7D36D68-B1D5-4656-9218-16585D2156C6}"/>
                  </a:ext>
                </a:extLst>
              </p:cNvPr>
              <p:cNvSpPr/>
              <p:nvPr/>
            </p:nvSpPr>
            <p:spPr>
              <a:xfrm>
                <a:off x="7407512" y="720702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94798F0E-E4DD-43CF-A34E-62AD085FFD36}"/>
              </a:ext>
            </a:extLst>
          </p:cNvPr>
          <p:cNvSpPr txBox="1"/>
          <p:nvPr/>
        </p:nvSpPr>
        <p:spPr>
          <a:xfrm>
            <a:off x="596493" y="3927375"/>
            <a:ext cx="185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D4A130"/>
                </a:solidFill>
                <a:latin typeface="NimbusSanLCon" pitchFamily="2" charset="0"/>
              </a:rPr>
              <a:t>B _ _ _ _ _  </a:t>
            </a:r>
            <a:endParaRPr lang="de-AT" sz="2800" dirty="0">
              <a:solidFill>
                <a:srgbClr val="D4A130"/>
              </a:solidFill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29841BD1-52A4-46C2-85A4-E76A859085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88BF403-466C-4FE4-8622-8941B9FF5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AECDE0E-7FE2-4734-B278-7A0E5D7183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30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3CD121-EDD3-4827-80EB-3F6FF857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124" y="1787506"/>
            <a:ext cx="5013004" cy="340855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Sternsingen ist ein </a:t>
            </a:r>
            <a:r>
              <a:rPr lang="de-AT" sz="2400" b="1" dirty="0">
                <a:solidFill>
                  <a:srgbClr val="009900"/>
                </a:solidFill>
                <a:latin typeface="NimbusSanLCon" pitchFamily="2" charset="0"/>
              </a:rPr>
              <a:t>BRAUCH</a:t>
            </a:r>
            <a:r>
              <a:rPr lang="de-AT" sz="2400" dirty="0">
                <a:latin typeface="NimbusSanLCon" pitchFamily="2" charset="0"/>
              </a:rPr>
              <a:t>, der bis ins Mittelalter zurückreicht. Arme Schüler haben damals für sich selbst gesungen und gesammelt. Vor über 70 Jahren hat die Katholische Jungschar das Sternsingen neu belebt. 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CAB700F-5ED4-49ED-BD99-81540302916C}"/>
              </a:ext>
            </a:extLst>
          </p:cNvPr>
          <p:cNvGrpSpPr/>
          <p:nvPr/>
        </p:nvGrpSpPr>
        <p:grpSpPr>
          <a:xfrm>
            <a:off x="523462" y="1145524"/>
            <a:ext cx="5708766" cy="4331819"/>
            <a:chOff x="523462" y="1145524"/>
            <a:chExt cx="5708766" cy="433181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344177DD-BFEB-46D7-9CCA-C5F560CCF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872" y="1506219"/>
              <a:ext cx="5460197" cy="3971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4F625E18-9490-4BBB-9FF2-09CDF8A22062}"/>
                </a:ext>
              </a:extLst>
            </p:cNvPr>
            <p:cNvGrpSpPr/>
            <p:nvPr/>
          </p:nvGrpSpPr>
          <p:grpSpPr>
            <a:xfrm rot="1926428">
              <a:off x="6013408" y="1145524"/>
              <a:ext cx="218820" cy="570073"/>
              <a:chOff x="8827750" y="710242"/>
              <a:chExt cx="1211194" cy="2183540"/>
            </a:xfrm>
          </p:grpSpPr>
          <p:sp>
            <p:nvSpPr>
              <p:cNvPr id="7" name="Gleichschenkliges Dreieck 6">
                <a:extLst>
                  <a:ext uri="{FF2B5EF4-FFF2-40B4-BE49-F238E27FC236}">
                    <a16:creationId xmlns:a16="http://schemas.microsoft.com/office/drawing/2014/main" id="{3BD64F62-3CCD-4939-9754-45FEB6247AE0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4C6D703A-4C63-4E9C-AF4A-C7C88F2200C5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DD5BD64C-E88B-4B90-8718-075D21EC91B0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1FBB866E-E9CF-4F67-BF20-ED37A0821237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1" name="Ellipse 10">
                  <a:extLst>
                    <a:ext uri="{FF2B5EF4-FFF2-40B4-BE49-F238E27FC236}">
                      <a16:creationId xmlns:a16="http://schemas.microsoft.com/office/drawing/2014/main" id="{2272B5D2-B62A-49C8-A7B8-BF3A5EDAF03F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CE9418A9-0B71-41EA-BFEF-4CE7546B3761}"/>
                </a:ext>
              </a:extLst>
            </p:cNvPr>
            <p:cNvGrpSpPr/>
            <p:nvPr/>
          </p:nvGrpSpPr>
          <p:grpSpPr>
            <a:xfrm rot="19799104">
              <a:off x="523462" y="1147426"/>
              <a:ext cx="218820" cy="570073"/>
              <a:chOff x="8827750" y="710242"/>
              <a:chExt cx="1211194" cy="2183540"/>
            </a:xfrm>
          </p:grpSpPr>
          <p:sp>
            <p:nvSpPr>
              <p:cNvPr id="13" name="Gleichschenkliges Dreieck 12">
                <a:extLst>
                  <a:ext uri="{FF2B5EF4-FFF2-40B4-BE49-F238E27FC236}">
                    <a16:creationId xmlns:a16="http://schemas.microsoft.com/office/drawing/2014/main" id="{A27E3A37-B622-4AAE-9103-81CB3832A0C2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DE3C15B8-91CF-4BB4-97B6-E470F6E4A410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BC130517-AF69-419B-932C-80F5CDDA7302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2BC7AE9A-A950-496B-9F90-04B6B37F873F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" name="Ellipse 16">
                  <a:extLst>
                    <a:ext uri="{FF2B5EF4-FFF2-40B4-BE49-F238E27FC236}">
                      <a16:creationId xmlns:a16="http://schemas.microsoft.com/office/drawing/2014/main" id="{9E9FB38C-2C57-4142-A70F-7DEFF5324620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E1A8D418-79D5-4E48-B8F6-F0665A9E5B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4708248-6AB3-4633-9479-A66E29BDD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FAEDD58-A925-4840-A2AE-037522CF73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0848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9D392B-6048-491F-AD0F-FD62A754A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106" y="2168726"/>
            <a:ext cx="6289343" cy="252054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Seit dem Jahreswechsel 1954/55 wird beim Sternsingen für Menschen gesammelt, die unsere Hilfe dringend benötigen. Die </a:t>
            </a:r>
            <a:r>
              <a:rPr lang="de-AT" b="1" dirty="0">
                <a:solidFill>
                  <a:srgbClr val="D4A130"/>
                </a:solidFill>
                <a:latin typeface="NimbusSanLCon" pitchFamily="2" charset="0"/>
              </a:rPr>
              <a:t>W _ _ _ _ _ _</a:t>
            </a:r>
            <a:r>
              <a:rPr lang="de-AT" dirty="0">
                <a:solidFill>
                  <a:srgbClr val="D4A130"/>
                </a:solidFill>
                <a:latin typeface="NimbusSanLCon" pitchFamily="2" charset="0"/>
              </a:rPr>
              <a:t> </a:t>
            </a:r>
            <a:r>
              <a:rPr lang="de-AT" sz="2400" dirty="0">
                <a:latin typeface="NimbusSanLCon" pitchFamily="2" charset="0"/>
              </a:rPr>
              <a:t>reichen aber viel weiter in die Vergangenheit zurück.</a:t>
            </a:r>
          </a:p>
          <a:p>
            <a:pPr>
              <a:lnSpc>
                <a:spcPct val="150000"/>
              </a:lnSpc>
            </a:pPr>
            <a:endParaRPr lang="de-AT" sz="2400" dirty="0"/>
          </a:p>
        </p:txBody>
      </p:sp>
      <p:sp>
        <p:nvSpPr>
          <p:cNvPr id="7" name="AutoShape 2" descr="\\dka4fs01\FolderRedirections$\pruslau\Desktop\DALL%C2%B7E 2024-09-16 09.37.32 - A detailed illustration of a tree showing both the upper part with branches and leaves, and the underground section with visible roots, without any te (1).webp">
            <a:extLst>
              <a:ext uri="{FF2B5EF4-FFF2-40B4-BE49-F238E27FC236}">
                <a16:creationId xmlns:a16="http://schemas.microsoft.com/office/drawing/2014/main" id="{CE787750-DC28-4995-A611-F3F708A780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294668" cy="329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D5A5161-9CF0-4D80-B76A-D5D37E42E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34" y="1047750"/>
            <a:ext cx="4762500" cy="47625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B7E1D3F0-0774-4F80-B7DF-859FEB435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0151746-9A8A-4B4D-8A31-1C607DFCCE5C}"/>
              </a:ext>
            </a:extLst>
          </p:cNvPr>
          <p:cNvSpPr txBox="1"/>
          <p:nvPr/>
        </p:nvSpPr>
        <p:spPr>
          <a:xfrm>
            <a:off x="10809890" y="0"/>
            <a:ext cx="13821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i="1" dirty="0"/>
              <a:t>Bild von </a:t>
            </a:r>
            <a:r>
              <a:rPr lang="de-DE" sz="700" i="1" dirty="0" err="1"/>
              <a:t>macrovector</a:t>
            </a:r>
            <a:r>
              <a:rPr lang="de-DE" sz="700" i="1" dirty="0"/>
              <a:t> auf </a:t>
            </a:r>
            <a:r>
              <a:rPr lang="de-DE" sz="700" i="1" dirty="0" err="1"/>
              <a:t>Freepik</a:t>
            </a:r>
            <a:endParaRPr lang="de-AT" sz="700" i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DFF5C3C-6EE5-4237-8BED-BB22C3E5D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9DF61F9-689D-4944-88F1-0131118827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5069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25E4FD-E11A-47EB-816B-7AB1A26FA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240" y="1477028"/>
            <a:ext cx="10033517" cy="174384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Die </a:t>
            </a:r>
            <a:r>
              <a:rPr lang="de-AT" sz="2400" b="1" dirty="0">
                <a:solidFill>
                  <a:srgbClr val="009900"/>
                </a:solidFill>
                <a:latin typeface="NimbusSanLCon" pitchFamily="2" charset="0"/>
              </a:rPr>
              <a:t>WURZELN</a:t>
            </a:r>
            <a:r>
              <a:rPr lang="de-AT" sz="2400" dirty="0">
                <a:latin typeface="NimbusSanLCon" pitchFamily="2" charset="0"/>
              </a:rPr>
              <a:t> des Sternsingens gehen weit zurück – bis in die Bibel. Der Evangelist Matthäus berichtet von den „Weisen aus dem Morgenland“, die auf ihren Kamelen aufbrechen, weil sie von einem wichtigen Ereignis erfahren haben.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B37303-9D47-4102-9B86-88106B635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71" y="3429000"/>
            <a:ext cx="4614454" cy="230396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CBAA5DE-CF94-4A59-8FF6-754742B816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B6D574D-E1B1-46D0-AEFE-6792B9565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F333777-999E-4D1F-9EC3-4570ED98CC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1026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C6DB6F-FA72-4342-9616-2B99CBE00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5804"/>
            <a:ext cx="10515600" cy="248639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Die „Sterndeuter“, wie sie auch genannt werden, 					         werden auf ihrem langen Weg von einem strahlenden 				         Stern geleitet. Das war wahrscheinlich ein spezielles Zusammentreffen der beiden Planeten Saturn und  </a:t>
            </a:r>
            <a:r>
              <a:rPr lang="de-AT" b="1" dirty="0">
                <a:solidFill>
                  <a:srgbClr val="D4A130"/>
                </a:solidFill>
                <a:latin typeface="NimbusSanLCon" pitchFamily="2" charset="0"/>
              </a:rPr>
              <a:t>J _ _ _ _ _ _ </a:t>
            </a:r>
            <a:r>
              <a:rPr lang="de-AT" sz="2400" dirty="0">
                <a:latin typeface="NimbusSanLCon" pitchFamily="2" charset="0"/>
              </a:rPr>
              <a:t>.</a:t>
            </a:r>
            <a:endParaRPr lang="de-AT" sz="2400" b="1" dirty="0">
              <a:solidFill>
                <a:srgbClr val="D4A130"/>
              </a:solidFill>
              <a:latin typeface="NimbusSanLCon" pitchFamily="2" charset="0"/>
            </a:endParaRPr>
          </a:p>
        </p:txBody>
      </p:sp>
      <p:pic>
        <p:nvPicPr>
          <p:cNvPr id="16386" name="Picture 2" descr="Planet, Sonnensystem, Jupiter, Globus">
            <a:extLst>
              <a:ext uri="{FF2B5EF4-FFF2-40B4-BE49-F238E27FC236}">
                <a16:creationId xmlns:a16="http://schemas.microsoft.com/office/drawing/2014/main" id="{6ABB49CC-B0A3-4D87-9FD9-1467162CF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7974">
            <a:off x="8108414" y="660238"/>
            <a:ext cx="2312986" cy="220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C76BAA29-8B88-4DB0-A375-07EB6B2361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0275C6D-8496-43B7-BD92-2F24D4395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08A5282-379D-4013-930C-D3D373DCCA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724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332061-AD6D-4CEF-A66D-93505E4A5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280" y="1885823"/>
            <a:ext cx="6758118" cy="308635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Die Laufbahnen von </a:t>
            </a:r>
            <a:r>
              <a:rPr lang="de-AT" sz="2400" b="1" dirty="0">
                <a:solidFill>
                  <a:srgbClr val="009900"/>
                </a:solidFill>
                <a:latin typeface="NimbusSanLCon" pitchFamily="2" charset="0"/>
              </a:rPr>
              <a:t>JUPITER</a:t>
            </a:r>
            <a:r>
              <a:rPr lang="de-AT" sz="2400" dirty="0">
                <a:latin typeface="NimbusSanLCon" pitchFamily="2" charset="0"/>
              </a:rPr>
              <a:t> und Saturn waren so nahe aneinander, dass so der Eindruck eines einzelnen und besonders hellen Sterns entstand. Dieser führte die „Weisen aus dem Morgenland“ schließlich zum Stall nahe der Stadt </a:t>
            </a:r>
            <a:r>
              <a:rPr lang="de-AT" b="1" dirty="0">
                <a:solidFill>
                  <a:srgbClr val="D4A130"/>
                </a:solidFill>
                <a:latin typeface="NimbusSanLCon" pitchFamily="2" charset="0"/>
              </a:rPr>
              <a:t>B _ _ _ _ _ _ _ _ </a:t>
            </a:r>
            <a:r>
              <a:rPr lang="de-AT" sz="2400" dirty="0">
                <a:latin typeface="NimbusSanLCon" pitchFamily="2" charset="0"/>
              </a:rPr>
              <a:t>.</a:t>
            </a:r>
            <a:endParaRPr lang="de-AT" sz="2400" dirty="0">
              <a:solidFill>
                <a:srgbClr val="D4A130"/>
              </a:solidFill>
              <a:latin typeface="NimbusSanLCon" pitchFamily="2" charset="0"/>
            </a:endParaRPr>
          </a:p>
          <a:p>
            <a:endParaRPr lang="de-AT" sz="24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BB61C21-2238-4946-8DB0-5EBFFE5226D8}"/>
              </a:ext>
            </a:extLst>
          </p:cNvPr>
          <p:cNvGrpSpPr/>
          <p:nvPr/>
        </p:nvGrpSpPr>
        <p:grpSpPr>
          <a:xfrm>
            <a:off x="694358" y="1234007"/>
            <a:ext cx="3513593" cy="4048632"/>
            <a:chOff x="565149" y="1194729"/>
            <a:chExt cx="3513593" cy="4048632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FE00A5C-8D13-406F-BAF2-2D59AAD21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71" y="1544613"/>
              <a:ext cx="3328416" cy="36987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F4EF5E7F-D4C4-44F9-AA10-308237CCA7D9}"/>
                </a:ext>
              </a:extLst>
            </p:cNvPr>
            <p:cNvGrpSpPr/>
            <p:nvPr/>
          </p:nvGrpSpPr>
          <p:grpSpPr>
            <a:xfrm rot="1926428">
              <a:off x="3891334" y="1195785"/>
              <a:ext cx="187408" cy="409337"/>
              <a:chOff x="8827750" y="710242"/>
              <a:chExt cx="1211194" cy="2183540"/>
            </a:xfrm>
          </p:grpSpPr>
          <p:sp>
            <p:nvSpPr>
              <p:cNvPr id="8" name="Gleichschenkliges Dreieck 7">
                <a:extLst>
                  <a:ext uri="{FF2B5EF4-FFF2-40B4-BE49-F238E27FC236}">
                    <a16:creationId xmlns:a16="http://schemas.microsoft.com/office/drawing/2014/main" id="{6F008ED6-1390-4590-8D5C-B1DAEAD1EA8B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4A8BB8AB-DD2E-4FCF-9819-1B113BEA8144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0" name="Ellipse 9">
                  <a:extLst>
                    <a:ext uri="{FF2B5EF4-FFF2-40B4-BE49-F238E27FC236}">
                      <a16:creationId xmlns:a16="http://schemas.microsoft.com/office/drawing/2014/main" id="{2F6EDA1B-EAD6-437E-976A-6ADE44D6A82D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6BFC050C-EF1E-4DA5-9884-902837848A2B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2" name="Ellipse 11">
                  <a:extLst>
                    <a:ext uri="{FF2B5EF4-FFF2-40B4-BE49-F238E27FC236}">
                      <a16:creationId xmlns:a16="http://schemas.microsoft.com/office/drawing/2014/main" id="{0DAA64DA-163C-4BE4-9DED-B7B843072D71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4D54ED3-FEA6-484F-BA54-9F6EBF290033}"/>
                </a:ext>
              </a:extLst>
            </p:cNvPr>
            <p:cNvGrpSpPr/>
            <p:nvPr/>
          </p:nvGrpSpPr>
          <p:grpSpPr>
            <a:xfrm rot="19770363">
              <a:off x="565149" y="1194729"/>
              <a:ext cx="180661" cy="413378"/>
              <a:chOff x="8827750" y="710242"/>
              <a:chExt cx="1211194" cy="2183540"/>
            </a:xfrm>
          </p:grpSpPr>
          <p:sp>
            <p:nvSpPr>
              <p:cNvPr id="14" name="Gleichschenkliges Dreieck 13">
                <a:extLst>
                  <a:ext uri="{FF2B5EF4-FFF2-40B4-BE49-F238E27FC236}">
                    <a16:creationId xmlns:a16="http://schemas.microsoft.com/office/drawing/2014/main" id="{7DA01324-89BF-4799-975D-31A57B35FD7C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3C0CB5AF-89AD-4DA8-B04C-1E6FA3EB7690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6" name="Ellipse 15">
                  <a:extLst>
                    <a:ext uri="{FF2B5EF4-FFF2-40B4-BE49-F238E27FC236}">
                      <a16:creationId xmlns:a16="http://schemas.microsoft.com/office/drawing/2014/main" id="{383CC0BD-38FC-4B2E-8EF9-4B3C752A6FE2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8C971560-9505-43B0-9869-9F4C10D7B3B0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8" name="Ellipse 17">
                  <a:extLst>
                    <a:ext uri="{FF2B5EF4-FFF2-40B4-BE49-F238E27FC236}">
                      <a16:creationId xmlns:a16="http://schemas.microsoft.com/office/drawing/2014/main" id="{F3478ADF-933A-4F6F-B07C-2048712F0951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5B273055-8343-44E4-9A80-51CDAF12AF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55FFB58-0A51-469F-8D3F-BBF243C37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6197907"/>
            <a:ext cx="2410973" cy="48768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6355B39-7760-4410-9120-7D73D87048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4125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TM04033937[[fn=Kondensstreifen ]]</Template>
  <TotalTime>0</TotalTime>
  <Words>696</Words>
  <Application>Microsoft Office PowerPoint</Application>
  <PresentationFormat>Breitbild</PresentationFormat>
  <Paragraphs>30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NimbusSanLCon</vt:lpstr>
      <vt:lpstr>Office</vt:lpstr>
      <vt:lpstr>Königliche Power für eine gerechte Welt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Laura Prusina</dc:creator>
  <cp:lastModifiedBy>Laura Prusina</cp:lastModifiedBy>
  <cp:revision>61</cp:revision>
  <dcterms:created xsi:type="dcterms:W3CDTF">2024-09-12T12:06:39Z</dcterms:created>
  <dcterms:modified xsi:type="dcterms:W3CDTF">2024-09-18T08:16:46Z</dcterms:modified>
</cp:coreProperties>
</file>